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67" r:id="rId2"/>
    <p:sldId id="448" r:id="rId3"/>
    <p:sldId id="587" r:id="rId4"/>
    <p:sldId id="592" r:id="rId5"/>
    <p:sldId id="449" r:id="rId6"/>
    <p:sldId id="539" r:id="rId7"/>
    <p:sldId id="540" r:id="rId8"/>
    <p:sldId id="541" r:id="rId9"/>
    <p:sldId id="588" r:id="rId10"/>
    <p:sldId id="551" r:id="rId11"/>
    <p:sldId id="542" r:id="rId12"/>
    <p:sldId id="543" r:id="rId13"/>
    <p:sldId id="545" r:id="rId14"/>
    <p:sldId id="546" r:id="rId15"/>
    <p:sldId id="576" r:id="rId16"/>
    <p:sldId id="585" r:id="rId17"/>
    <p:sldId id="586" r:id="rId18"/>
    <p:sldId id="547" r:id="rId19"/>
    <p:sldId id="548" r:id="rId20"/>
    <p:sldId id="589" r:id="rId21"/>
    <p:sldId id="583" r:id="rId22"/>
    <p:sldId id="549" r:id="rId23"/>
    <p:sldId id="591" r:id="rId24"/>
    <p:sldId id="5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9366"/>
    <p:restoredTop sz="79184" autoAdjust="0"/>
  </p:normalViewPr>
  <p:slideViewPr>
    <p:cSldViewPr snapToGrid="0" snapToObjects="1">
      <p:cViewPr varScale="1">
        <p:scale>
          <a:sx n="24" d="100"/>
          <a:sy n="24" d="100"/>
        </p:scale>
        <p:origin x="192" y="2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54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73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6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2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2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Wrangling (I): Munging, Tidy Data, and Working with Multiple Data Tables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3017"/>
            <a:ext cx="8585200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24382"/>
              </p:ext>
            </p:extLst>
          </p:nvPr>
        </p:nvGraphicFramePr>
        <p:xfrm>
          <a:off x="469172" y="3039361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3999" y="5802591"/>
            <a:ext cx="815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 or “melt” as we’ll see later.)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07357"/>
              </p:ext>
            </p:extLst>
          </p:nvPr>
        </p:nvGraphicFramePr>
        <p:xfrm>
          <a:off x="6380046" y="3052198"/>
          <a:ext cx="4933841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8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332514" y="3853543"/>
            <a:ext cx="1783405" cy="218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95D5022-6834-174D-A56D-1EDEF88D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C3599-AC8D-9F47-BC3B-1DAA5D56DD7D}"/>
              </a:ext>
            </a:extLst>
          </p:cNvPr>
          <p:cNvSpPr txBox="1"/>
          <p:nvPr/>
        </p:nvSpPr>
        <p:spPr>
          <a:xfrm>
            <a:off x="4652997" y="342917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SPLIT(“,”)</a:t>
            </a:r>
          </a:p>
        </p:txBody>
      </p:sp>
    </p:spTree>
    <p:extLst>
      <p:ext uri="{BB962C8B-B14F-4D97-AF65-F5344CB8AC3E}">
        <p14:creationId xmlns:p14="http://schemas.microsoft.com/office/powerpoint/2010/main" val="5943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181155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213653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39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33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F8F0474-D970-0845-9EB0-7E865421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260163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931822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77555" y="2719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8386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85165"/>
              </p:ext>
            </p:extLst>
          </p:nvPr>
        </p:nvGraphicFramePr>
        <p:xfrm>
          <a:off x="7021075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31822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04734" y="32748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7922" y="1553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12864" y="52506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8C3389-B5B1-D246-B557-539ADB46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32650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7" grpId="0"/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892971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‘A’,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996897"/>
              </p:ext>
            </p:extLst>
          </p:nvPr>
        </p:nvGraphicFramePr>
        <p:xfrm>
          <a:off x="7042248" y="2549575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50508" y="2114849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82689"/>
              </p:ext>
            </p:extLst>
          </p:nvPr>
        </p:nvGraphicFramePr>
        <p:xfrm>
          <a:off x="7036156" y="402857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37055"/>
              </p:ext>
            </p:extLst>
          </p:nvPr>
        </p:nvGraphicFramePr>
        <p:xfrm>
          <a:off x="9737349" y="4318795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19921"/>
              </p:ext>
            </p:extLst>
          </p:nvPr>
        </p:nvGraphicFramePr>
        <p:xfrm>
          <a:off x="9703282" y="2331277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500395" y="1930183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24239" y="3654659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47232" y="3899233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E15866-9B14-2940-9CC4-367A71D9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7559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7" grpId="0"/>
      <p:bldP spid="19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2199"/>
            <a:ext cx="6135209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Group the aggregate per group.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824232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69965" y="1527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790796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858299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5824232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297144" y="315558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90332" y="14337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05274" y="51313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9041382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9163742" y="963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93782" y="33424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65394" y="17397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71872" y="4785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9163742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9163742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9163742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7997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78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36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017907" y="5600013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82669AE-4EE6-254A-ACF6-FEAC1D61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Group By Aggregate</a:t>
            </a:r>
          </a:p>
        </p:txBody>
      </p:sp>
    </p:spTree>
    <p:extLst>
      <p:ext uri="{BB962C8B-B14F-4D97-AF65-F5344CB8AC3E}">
        <p14:creationId xmlns:p14="http://schemas.microsoft.com/office/powerpoint/2010/main" val="40463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8" grpId="0"/>
      <p:bldP spid="29" grpId="0"/>
      <p:bldP spid="30" grpId="0"/>
      <p:bldP spid="32" grpId="0"/>
      <p:bldP spid="36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7975"/>
            <a:ext cx="6135209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 as a table.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769891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892251" y="2610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2291" y="35071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93903" y="19044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00381" y="49506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5892251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892251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892251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352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7304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8ACD404-BEC1-3A45-A178-F6603334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Group By Aggregate</a:t>
            </a:r>
          </a:p>
        </p:txBody>
      </p:sp>
    </p:spTree>
    <p:extLst>
      <p:ext uri="{BB962C8B-B14F-4D97-AF65-F5344CB8AC3E}">
        <p14:creationId xmlns:p14="http://schemas.microsoft.com/office/powerpoint/2010/main" val="120480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60D3-F54D-2544-9FF2-E6F3AB4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Pivot Tables (Data Cubes)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6139-8F93-A640-B829-4D05C494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883994"/>
          </a:xfrm>
        </p:spPr>
        <p:txBody>
          <a:bodyPr/>
          <a:lstStyle/>
          <a:p>
            <a:r>
              <a:rPr lang="en-US" dirty="0"/>
              <a:t>Laying out the possible values of multiple axes and aggregating them.</a:t>
            </a:r>
          </a:p>
          <a:p>
            <a:pPr lvl="1"/>
            <a:r>
              <a:rPr lang="en-US" dirty="0"/>
              <a:t>Can have more than two dimensions, need hierarchal indexes (later).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490D4-BDC6-3441-8248-14A901389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60ECD3-3BDA-5D4B-A45B-9F8B2B1DB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77889"/>
              </p:ext>
            </p:extLst>
          </p:nvPr>
        </p:nvGraphicFramePr>
        <p:xfrm>
          <a:off x="1260908" y="262210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770EC4-AAE7-D742-8FD7-DA8D104977A7}"/>
              </a:ext>
            </a:extLst>
          </p:cNvPr>
          <p:cNvSpPr txBox="1"/>
          <p:nvPr/>
        </p:nvSpPr>
        <p:spPr>
          <a:xfrm>
            <a:off x="4111799" y="3406844"/>
            <a:ext cx="265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A, Columns B</a:t>
            </a:r>
          </a:p>
          <a:p>
            <a:endParaRPr lang="en-US" dirty="0"/>
          </a:p>
          <a:p>
            <a:r>
              <a:rPr lang="en-US" dirty="0"/>
              <a:t>Values C, </a:t>
            </a:r>
            <a:r>
              <a:rPr lang="en-US" dirty="0" err="1"/>
              <a:t>Agg</a:t>
            </a:r>
            <a:r>
              <a:rPr lang="en-US" dirty="0"/>
              <a:t>=Sum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D9C7A-E185-C741-9712-596E82E860C6}"/>
              </a:ext>
            </a:extLst>
          </p:cNvPr>
          <p:cNvCxnSpPr/>
          <p:nvPr/>
        </p:nvCxnSpPr>
        <p:spPr>
          <a:xfrm>
            <a:off x="4111799" y="3888866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486622-356E-1648-97A7-A51700AF1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36610"/>
              </p:ext>
            </p:extLst>
          </p:nvPr>
        </p:nvGraphicFramePr>
        <p:xfrm>
          <a:off x="6530716" y="3140987"/>
          <a:ext cx="4747848" cy="149575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0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2745930655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3181792874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954187801"/>
                    </a:ext>
                  </a:extLst>
                </a:gridCol>
              </a:tblGrid>
              <a:tr h="363150">
                <a:tc>
                  <a:txBody>
                    <a:bodyPr/>
                    <a:lstStyle/>
                    <a:p>
                      <a:r>
                        <a:rPr lang="en-US" dirty="0"/>
                        <a:t>A   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99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foo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999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5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60D3-F54D-2544-9FF2-E6F3AB4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Pivot Tables (Data Cubes)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6139-8F93-A640-B829-4D05C494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883994"/>
          </a:xfrm>
        </p:spPr>
        <p:txBody>
          <a:bodyPr/>
          <a:lstStyle/>
          <a:p>
            <a:r>
              <a:rPr lang="en-US" dirty="0"/>
              <a:t>Laying out the possible values of multiple axes and aggregating them.</a:t>
            </a:r>
          </a:p>
          <a:p>
            <a:pPr lvl="1"/>
            <a:r>
              <a:rPr lang="en-US" dirty="0"/>
              <a:t>Can have more than two dimensions, need hierarchal indexes (later).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490D4-BDC6-3441-8248-14A901389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7940F-8BD2-E047-A8FF-0220E69E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92" y="2939283"/>
            <a:ext cx="4419894" cy="3289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F89F34-8B95-6D4D-B48B-1715DD38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1" y="2939283"/>
            <a:ext cx="6324205" cy="31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1083"/>
            <a:ext cx="8458200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746503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28412" y="306109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8011478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7498264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1565707" y="4958959"/>
            <a:ext cx="6209191" cy="176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endParaRPr lang="en-US" dirty="0"/>
          </a:p>
          <a:p>
            <a:r>
              <a:rPr lang="en-US" dirty="0"/>
              <a:t>IDs may be treated in different ways, resulting in somewhat different behaviors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BCCFDC-BB42-CD4C-BB44-4DEDC264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Union/Intersection/Difference</a:t>
            </a:r>
          </a:p>
        </p:txBody>
      </p:sp>
    </p:spTree>
    <p:extLst>
      <p:ext uri="{BB962C8B-B14F-4D97-AF65-F5344CB8AC3E}">
        <p14:creationId xmlns:p14="http://schemas.microsoft.com/office/powerpoint/2010/main" val="3367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8244590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</a:t>
            </a:r>
            <a:r>
              <a:rPr lang="en-US" b="1" i="1" dirty="0">
                <a:solidFill>
                  <a:srgbClr val="215C4E"/>
                </a:solidFill>
              </a:rPr>
              <a:t>if they have the same key.</a:t>
            </a:r>
          </a:p>
          <a:p>
            <a:endParaRPr lang="en-US" b="1" i="1" dirty="0">
              <a:solidFill>
                <a:srgbClr val="215C4E"/>
              </a:solidFill>
            </a:endParaRPr>
          </a:p>
          <a:p>
            <a:r>
              <a:rPr lang="en-US" dirty="0"/>
              <a:t>This example is called an </a:t>
            </a:r>
            <a:r>
              <a:rPr lang="en-US" b="1" i="1" dirty="0">
                <a:solidFill>
                  <a:srgbClr val="215C4E"/>
                </a:solidFill>
              </a:rPr>
              <a:t>Inner Join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760285"/>
              </p:ext>
            </p:extLst>
          </p:nvPr>
        </p:nvGraphicFramePr>
        <p:xfrm>
          <a:off x="1565707" y="2967436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48855"/>
              </p:ext>
            </p:extLst>
          </p:nvPr>
        </p:nvGraphicFramePr>
        <p:xfrm>
          <a:off x="4383723" y="2967436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303477"/>
              </p:ext>
            </p:extLst>
          </p:nvPr>
        </p:nvGraphicFramePr>
        <p:xfrm>
          <a:off x="7261970" y="3149662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856023" y="4081418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0270" y="367668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5670" y="5175323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r>
              <a:rPr lang="en-US" dirty="0"/>
              <a:t> (depends on software!)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A596E-B5A7-D74B-8D9C-2ED9B9D7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</a:t>
            </a:r>
          </a:p>
        </p:txBody>
      </p:sp>
    </p:spTree>
    <p:extLst>
      <p:ext uri="{BB962C8B-B14F-4D97-AF65-F5344CB8AC3E}">
        <p14:creationId xmlns:p14="http://schemas.microsoft.com/office/powerpoint/2010/main" val="14801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Project1 and Milestone1 Updates</a:t>
            </a:r>
          </a:p>
          <a:p>
            <a:pPr lvl="1"/>
            <a:r>
              <a:rPr lang="en-US" dirty="0"/>
              <a:t>Reading really important here!</a:t>
            </a:r>
          </a:p>
          <a:p>
            <a:endParaRPr lang="en-US" dirty="0"/>
          </a:p>
          <a:p>
            <a:r>
              <a:rPr lang="en-US" dirty="0"/>
              <a:t>Survey Results!</a:t>
            </a:r>
          </a:p>
          <a:p>
            <a:endParaRPr lang="en-US" dirty="0"/>
          </a:p>
          <a:p>
            <a:r>
              <a:rPr lang="en-US" dirty="0"/>
              <a:t>Lab 4 + Lab 5</a:t>
            </a:r>
          </a:p>
          <a:p>
            <a:endParaRPr lang="en-US" dirty="0"/>
          </a:p>
          <a:p>
            <a:r>
              <a:rPr lang="en-US" dirty="0"/>
              <a:t>Weekly Questions 4</a:t>
            </a:r>
          </a:p>
          <a:p>
            <a:endParaRPr lang="en-US" dirty="0"/>
          </a:p>
          <a:p>
            <a:r>
              <a:rPr lang="en-US" dirty="0"/>
              <a:t>On to DATA!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6E236-CC00-F541-AD47-37D43672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94" y="1022350"/>
            <a:ext cx="6977402" cy="39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69232" y="3932368"/>
          <a:ext cx="353306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4228" y="4778698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 (Outer or Full Join)</a:t>
            </a:r>
          </a:p>
        </p:txBody>
      </p:sp>
    </p:spTree>
    <p:extLst>
      <p:ext uri="{BB962C8B-B14F-4D97-AF65-F5344CB8AC3E}">
        <p14:creationId xmlns:p14="http://schemas.microsoft.com/office/powerpoint/2010/main" val="382920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68" y="1949983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984E7-32B4-ED4E-8B53-4CB6FB5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B8379-89BE-0D41-84F9-607E8ED5CF5A}"/>
              </a:ext>
            </a:extLst>
          </p:cNvPr>
          <p:cNvSpPr txBox="1"/>
          <p:nvPr/>
        </p:nvSpPr>
        <p:spPr>
          <a:xfrm>
            <a:off x="9033387" y="150433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Pandas this is called a FULL OUTTER JOIN!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D1E6B04-1579-C04E-A84F-55A1069D5A00}"/>
              </a:ext>
            </a:extLst>
          </p:cNvPr>
          <p:cNvSpPr/>
          <p:nvPr/>
        </p:nvSpPr>
        <p:spPr>
          <a:xfrm rot="3224707">
            <a:off x="9416819" y="2020575"/>
            <a:ext cx="490794" cy="1225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D1F85-9C18-6647-9999-06102FEDA33D}"/>
              </a:ext>
            </a:extLst>
          </p:cNvPr>
          <p:cNvSpPr txBox="1"/>
          <p:nvPr/>
        </p:nvSpPr>
        <p:spPr>
          <a:xfrm>
            <a:off x="3168991" y="186697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41BDC-CD8D-CB44-B5E9-E4DE43FED66F}"/>
              </a:ext>
            </a:extLst>
          </p:cNvPr>
          <p:cNvSpPr txBox="1"/>
          <p:nvPr/>
        </p:nvSpPr>
        <p:spPr>
          <a:xfrm>
            <a:off x="8225774" y="186697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F8612-F363-354D-A6EC-2E36BFF4B754}"/>
              </a:ext>
            </a:extLst>
          </p:cNvPr>
          <p:cNvSpPr txBox="1"/>
          <p:nvPr/>
        </p:nvSpPr>
        <p:spPr>
          <a:xfrm>
            <a:off x="3311568" y="3986812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2B123-282C-3F4F-9A70-0B15F51289D5}"/>
              </a:ext>
            </a:extLst>
          </p:cNvPr>
          <p:cNvSpPr txBox="1"/>
          <p:nvPr/>
        </p:nvSpPr>
        <p:spPr>
          <a:xfrm>
            <a:off x="8424384" y="3986811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⟖</a:t>
            </a:r>
          </a:p>
        </p:txBody>
      </p:sp>
    </p:spTree>
    <p:extLst>
      <p:ext uri="{BB962C8B-B14F-4D97-AF65-F5344CB8AC3E}">
        <p14:creationId xmlns:p14="http://schemas.microsoft.com/office/powerpoint/2010/main" val="136807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75118"/>
              </p:ext>
            </p:extLst>
          </p:nvPr>
        </p:nvGraphicFramePr>
        <p:xfrm>
          <a:off x="7469232" y="3932368"/>
          <a:ext cx="353306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 (Left Join)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DE5C8-CFBE-0044-9700-F00293D6080A}"/>
              </a:ext>
            </a:extLst>
          </p:cNvPr>
          <p:cNvSpPr txBox="1"/>
          <p:nvPr/>
        </p:nvSpPr>
        <p:spPr>
          <a:xfrm>
            <a:off x="3886580" y="4865121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⟕</a:t>
            </a:r>
          </a:p>
        </p:txBody>
      </p:sp>
    </p:spTree>
    <p:extLst>
      <p:ext uri="{BB962C8B-B14F-4D97-AF65-F5344CB8AC3E}">
        <p14:creationId xmlns:p14="http://schemas.microsoft.com/office/powerpoint/2010/main" val="23976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551039"/>
              </p:ext>
            </p:extLst>
          </p:nvPr>
        </p:nvGraphicFramePr>
        <p:xfrm>
          <a:off x="7469230" y="4069450"/>
          <a:ext cx="353306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 (Right Join)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6C5D6-25AA-F74F-AAD4-815051527178}"/>
              </a:ext>
            </a:extLst>
          </p:cNvPr>
          <p:cNvSpPr txBox="1"/>
          <p:nvPr/>
        </p:nvSpPr>
        <p:spPr>
          <a:xfrm>
            <a:off x="3929521" y="489104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⟖</a:t>
            </a:r>
          </a:p>
        </p:txBody>
      </p:sp>
    </p:spTree>
    <p:extLst>
      <p:ext uri="{BB962C8B-B14F-4D97-AF65-F5344CB8AC3E}">
        <p14:creationId xmlns:p14="http://schemas.microsoft.com/office/powerpoint/2010/main" val="190275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5D4-C376-6E4F-A28C-BDFD8013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8DB8-0A47-7F4D-A7EF-78500A2E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Tables: A simple, common abstraction</a:t>
            </a:r>
          </a:p>
          <a:p>
            <a:pPr lvl="1"/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input, or a list of lists, or a list of </a:t>
            </a:r>
            <a:r>
              <a:rPr lang="en-US" dirty="0" err="1"/>
              <a:t>dicts</a:t>
            </a:r>
            <a:r>
              <a:rPr lang="en-US" dirty="0"/>
              <a:t> with the same keys.</a:t>
            </a:r>
          </a:p>
          <a:p>
            <a:endParaRPr lang="en-US" dirty="0"/>
          </a:p>
          <a:p>
            <a:r>
              <a:rPr lang="en-US" dirty="0"/>
              <a:t>Operations on tables:</a:t>
            </a:r>
          </a:p>
          <a:p>
            <a:pPr lvl="1"/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lvl="1"/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b="1" i="1" u="sng" dirty="0">
                <a:solidFill>
                  <a:srgbClr val="215C4E"/>
                </a:solidFill>
              </a:rPr>
              <a:t>These may have different names!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In Pandas it’s a </a:t>
            </a:r>
            <a:r>
              <a:rPr lang="en-US" i="1" dirty="0"/>
              <a:t>merge </a:t>
            </a:r>
            <a:r>
              <a:rPr lang="en-US" dirty="0"/>
              <a:t>while in SQL it’s a </a:t>
            </a:r>
            <a:r>
              <a:rPr lang="en-US" i="1" dirty="0"/>
              <a:t>join.</a:t>
            </a:r>
          </a:p>
          <a:p>
            <a:pPr lvl="1"/>
            <a:r>
              <a:rPr lang="en-US" dirty="0"/>
              <a:t>Actually, this isn’t quite right -- Pandas has a </a:t>
            </a:r>
            <a:r>
              <a:rPr lang="en-US" i="1" dirty="0"/>
              <a:t>join </a:t>
            </a:r>
            <a:r>
              <a:rPr lang="en-US" dirty="0"/>
              <a:t>command that will only join based on the </a:t>
            </a:r>
            <a:r>
              <a:rPr lang="en-US" i="1" dirty="0"/>
              <a:t>index!  </a:t>
            </a:r>
            <a:r>
              <a:rPr lang="en-US" dirty="0"/>
              <a:t>It also has a </a:t>
            </a:r>
            <a:r>
              <a:rPr lang="en-US" i="1" dirty="0"/>
              <a:t>merge</a:t>
            </a:r>
            <a:r>
              <a:rPr lang="en-US" dirty="0"/>
              <a:t> command that allows for more options – see Lab 7!</a:t>
            </a:r>
          </a:p>
          <a:p>
            <a:pPr lvl="1"/>
            <a:r>
              <a:rPr lang="en-US" dirty="0"/>
              <a:t>Pandas also uses </a:t>
            </a:r>
            <a:r>
              <a:rPr lang="en-US" i="1" dirty="0"/>
              <a:t>merge </a:t>
            </a:r>
            <a:r>
              <a:rPr lang="en-US" dirty="0"/>
              <a:t>as we’ll see in lab while SQL uses Union</a:t>
            </a:r>
          </a:p>
          <a:p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dirty="0"/>
              <a:t>There can be subtle variations in implementation on different data systems.  Remember I’m giving you the high level but you need to </a:t>
            </a:r>
            <a:r>
              <a:rPr lang="en-US" i="1" dirty="0"/>
              <a:t>read the docs</a:t>
            </a:r>
            <a:r>
              <a:rPr lang="en-US" dirty="0"/>
              <a:t> </a:t>
            </a:r>
            <a:r>
              <a:rPr lang="en-US" i="1" dirty="0"/>
              <a:t>for your software </a:t>
            </a:r>
            <a:r>
              <a:rPr lang="en-US" dirty="0"/>
              <a:t>when you use this stuff!</a:t>
            </a:r>
            <a:endParaRPr lang="en-US" b="1" i="1" u="sng" dirty="0">
              <a:solidFill>
                <a:srgbClr val="215C4E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BD9D-4BB9-BC44-9695-AE66E8B8C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E8D5-8A4E-224C-8404-DF3F51C5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8CE7-3110-534C-8322-ABB852ACE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131169" cy="4322377"/>
          </a:xfrm>
        </p:spPr>
        <p:txBody>
          <a:bodyPr/>
          <a:lstStyle/>
          <a:p>
            <a:r>
              <a:rPr lang="en-US" dirty="0"/>
              <a:t>28+ of you like or really like notebooks!</a:t>
            </a:r>
          </a:p>
          <a:p>
            <a:pPr lvl="1"/>
            <a:r>
              <a:rPr lang="en-US" dirty="0"/>
              <a:t>2 of you really hate them!</a:t>
            </a:r>
          </a:p>
          <a:p>
            <a:r>
              <a:rPr lang="en-US" dirty="0"/>
              <a:t>Some of you say I’m talking too fast!</a:t>
            </a:r>
          </a:p>
          <a:p>
            <a:r>
              <a:rPr lang="en-US" dirty="0"/>
              <a:t>6-7 of you Hate Docker!</a:t>
            </a:r>
          </a:p>
          <a:p>
            <a:endParaRPr lang="en-US" dirty="0"/>
          </a:p>
          <a:p>
            <a:r>
              <a:rPr lang="en-US" dirty="0"/>
              <a:t>What we want (that I’ll deliver):</a:t>
            </a:r>
          </a:p>
          <a:p>
            <a:pPr lvl="1"/>
            <a:r>
              <a:rPr lang="en-US" dirty="0"/>
              <a:t>More Depth, More Theory (5)</a:t>
            </a:r>
          </a:p>
          <a:p>
            <a:pPr lvl="1"/>
            <a:r>
              <a:rPr lang="en-US" dirty="0"/>
              <a:t>PPT/Lectures (5-7)?</a:t>
            </a:r>
          </a:p>
          <a:p>
            <a:pPr lvl="2"/>
            <a:r>
              <a:rPr lang="en-US" dirty="0"/>
              <a:t>Too much, Not enough; </a:t>
            </a:r>
            <a:br>
              <a:rPr lang="en-US" dirty="0"/>
            </a:br>
            <a:r>
              <a:rPr lang="en-US" dirty="0"/>
              <a:t>interesting, boring; clear, too muddled.</a:t>
            </a:r>
          </a:p>
          <a:p>
            <a:pPr lvl="1"/>
            <a:r>
              <a:rPr lang="en-US" dirty="0"/>
              <a:t>More Feedback!</a:t>
            </a:r>
          </a:p>
          <a:p>
            <a:r>
              <a:rPr lang="en-US" dirty="0"/>
              <a:t>What we want (I can’t fix).</a:t>
            </a:r>
          </a:p>
          <a:p>
            <a:pPr lvl="1"/>
            <a:r>
              <a:rPr lang="en-US" dirty="0"/>
              <a:t>Class too early.</a:t>
            </a:r>
          </a:p>
          <a:p>
            <a:pPr lvl="1"/>
            <a:r>
              <a:rPr lang="en-US" dirty="0"/>
              <a:t>Too much programming.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9099-F273-8342-B67B-BB41478B5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Forms response chart. Question title: The course is moving.... Number of responses: 38 responses.">
            <a:extLst>
              <a:ext uri="{FF2B5EF4-FFF2-40B4-BE49-F238E27FC236}">
                <a16:creationId xmlns:a16="http://schemas.microsoft.com/office/drawing/2014/main" id="{6897040B-560A-E846-A33A-6C7538BB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69" y="896816"/>
            <a:ext cx="6096001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I'd like to do [ANSWER] Lab Days. Number of responses: 38 responses.">
            <a:extLst>
              <a:ext uri="{FF2B5EF4-FFF2-40B4-BE49-F238E27FC236}">
                <a16:creationId xmlns:a16="http://schemas.microsoft.com/office/drawing/2014/main" id="{0BE2DECA-9987-F747-A51F-D08C8507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24024"/>
            <a:ext cx="6193742" cy="285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63FA-DB4E-924C-B061-BEE6894F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Couple of Lectures (Till Midterm)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4572-D17A-D54E-9DE1-A139BBE4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132521" cy="4322377"/>
          </a:xfrm>
        </p:spPr>
        <p:txBody>
          <a:bodyPr/>
          <a:lstStyle/>
          <a:p>
            <a:r>
              <a:rPr lang="en-US" dirty="0"/>
              <a:t>Tables in the Abstract</a:t>
            </a:r>
          </a:p>
          <a:p>
            <a:pPr lvl="1"/>
            <a:r>
              <a:rPr lang="en-US" dirty="0"/>
              <a:t>How, Why</a:t>
            </a:r>
          </a:p>
          <a:p>
            <a:pPr lvl="1"/>
            <a:r>
              <a:rPr lang="en-US" dirty="0"/>
              <a:t>Operations</a:t>
            </a:r>
          </a:p>
          <a:p>
            <a:pPr lvl="1"/>
            <a:endParaRPr lang="en-US" dirty="0"/>
          </a:p>
          <a:p>
            <a:r>
              <a:rPr lang="en-US" dirty="0"/>
              <a:t>Principles of Tidy Data</a:t>
            </a:r>
          </a:p>
          <a:p>
            <a:pPr lvl="1"/>
            <a:endParaRPr lang="en-US" dirty="0"/>
          </a:p>
          <a:p>
            <a:r>
              <a:rPr lang="en-US" dirty="0"/>
              <a:t>Tables in Pandas</a:t>
            </a:r>
          </a:p>
          <a:p>
            <a:r>
              <a:rPr lang="en-US" dirty="0"/>
              <a:t>Tables in SQL and RMDBS</a:t>
            </a:r>
          </a:p>
          <a:p>
            <a:endParaRPr lang="en-US" dirty="0"/>
          </a:p>
          <a:p>
            <a:r>
              <a:rPr lang="en-US" dirty="0"/>
              <a:t>2 More Labs.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561D3-3081-9F46-A50B-109F7AC4C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B0BC8-A538-0643-849D-37BACDC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98" y="2094613"/>
            <a:ext cx="6874202" cy="31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63197"/>
              </p:ext>
            </p:extLst>
          </p:nvPr>
        </p:nvGraphicFramePr>
        <p:xfrm>
          <a:off x="4086512" y="3389171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609600" y="399292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114145" y="1799570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351615" y="1799570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0187DF-2EE6-0B4A-8627-F0B190CF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1ADEF7-FBE6-514B-9DDE-2507E7816B24}"/>
              </a:ext>
            </a:extLst>
          </p:cNvPr>
          <p:cNvGrpSpPr/>
          <p:nvPr/>
        </p:nvGrpSpPr>
        <p:grpSpPr>
          <a:xfrm>
            <a:off x="5688420" y="3992925"/>
            <a:ext cx="5122832" cy="1273513"/>
            <a:chOff x="5688420" y="3992925"/>
            <a:chExt cx="5122832" cy="12735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72B62D-33E8-5F4A-A6C0-E7900AD2E537}"/>
                </a:ext>
              </a:extLst>
            </p:cNvPr>
            <p:cNvSpPr txBox="1"/>
            <p:nvPr/>
          </p:nvSpPr>
          <p:spPr>
            <a:xfrm>
              <a:off x="9020733" y="4398615"/>
              <a:ext cx="179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6A00"/>
                  </a:solidFill>
                </a:rPr>
                <a:t>Entries or values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7682200-8C12-C541-9FF7-C7C90BE14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6828" y="3992925"/>
              <a:ext cx="1690577" cy="536545"/>
            </a:xfrm>
            <a:prstGeom prst="straightConnector1">
              <a:avLst/>
            </a:prstGeom>
            <a:ln>
              <a:solidFill>
                <a:srgbClr val="FF6A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E7387B-5F24-2544-9A0F-9535928F54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1675" y="4398615"/>
              <a:ext cx="2785730" cy="395451"/>
            </a:xfrm>
            <a:prstGeom prst="straightConnector1">
              <a:avLst/>
            </a:prstGeom>
            <a:ln>
              <a:solidFill>
                <a:srgbClr val="FF6A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0AFBBA-34CE-3F41-BA45-52E4D0601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8420" y="5025790"/>
              <a:ext cx="3848985" cy="240648"/>
            </a:xfrm>
            <a:prstGeom prst="straightConnector1">
              <a:avLst/>
            </a:prstGeom>
            <a:ln>
              <a:solidFill>
                <a:srgbClr val="FF6A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1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8991600" cy="750757"/>
          </a:xfrm>
        </p:spPr>
        <p:txBody>
          <a:bodyPr/>
          <a:lstStyle/>
          <a:p>
            <a:r>
              <a:rPr lang="en-US" dirty="0"/>
              <a:t>Select only some of the rows, or some of the columns, or a combination.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324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6" y="2332732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4358" y="4530111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1581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65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62007"/>
              </p:ext>
            </p:extLst>
          </p:nvPr>
        </p:nvGraphicFramePr>
        <p:xfrm>
          <a:off x="8035359" y="5072423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37251" y="4519957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91202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Combine values across a column into a single value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7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51246" y="4131743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22200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474432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89917" y="3136473"/>
            <a:ext cx="9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22200" y="3540572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550632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035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5800" y="5258915"/>
            <a:ext cx="574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34AA17-1F6D-434C-B885-88D4E356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Aggregate/Reduce</a:t>
            </a:r>
          </a:p>
        </p:txBody>
      </p:sp>
    </p:spTree>
    <p:extLst>
      <p:ext uri="{BB962C8B-B14F-4D97-AF65-F5344CB8AC3E}">
        <p14:creationId xmlns:p14="http://schemas.microsoft.com/office/powerpoint/2010/main" val="20174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4E4D-55A8-A84E-9F85-0072694E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Interlude: </a:t>
            </a:r>
            <a:r>
              <a:rPr lang="en-US" i="1" dirty="0" err="1"/>
              <a:t>np.nan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1DDB-2BD4-A64F-BB42-FA80440F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4444314" cy="4322377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numpy.nan</a:t>
            </a:r>
            <a:r>
              <a:rPr lang="en-US" dirty="0"/>
              <a:t> to signify a value is missing or not a number.</a:t>
            </a:r>
          </a:p>
          <a:p>
            <a:endParaRPr lang="en-US" dirty="0"/>
          </a:p>
          <a:p>
            <a:r>
              <a:rPr lang="en-US" dirty="0"/>
              <a:t>If we don’t use </a:t>
            </a:r>
            <a:r>
              <a:rPr lang="en-US" dirty="0" err="1"/>
              <a:t>NaN’s</a:t>
            </a:r>
            <a:r>
              <a:rPr lang="en-US" dirty="0"/>
              <a:t> then Pandas doesn’t know how to handle the data.</a:t>
            </a:r>
          </a:p>
          <a:p>
            <a:endParaRPr lang="en-US" dirty="0"/>
          </a:p>
          <a:p>
            <a:r>
              <a:rPr lang="en-US" dirty="0"/>
              <a:t>Breaks in all sorts of awful ways.</a:t>
            </a:r>
          </a:p>
          <a:p>
            <a:endParaRPr lang="en-US" dirty="0"/>
          </a:p>
          <a:p>
            <a:r>
              <a:rPr lang="en-US" dirty="0"/>
              <a:t>(Demo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728E-3E13-5049-B0F1-9E72B1ABE1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0F18E8-0DDD-8D41-A8FD-AC1CA173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88514"/>
              </p:ext>
            </p:extLst>
          </p:nvPr>
        </p:nvGraphicFramePr>
        <p:xfrm>
          <a:off x="6659354" y="1037704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0B5A91-2B09-CD4B-9C9D-704F0B2B49FE}"/>
              </a:ext>
            </a:extLst>
          </p:cNvPr>
          <p:cNvCxnSpPr>
            <a:cxnSpLocks/>
          </p:cNvCxnSpPr>
          <p:nvPr/>
        </p:nvCxnSpPr>
        <p:spPr>
          <a:xfrm>
            <a:off x="7945395" y="2935564"/>
            <a:ext cx="1248032" cy="1029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054DD8-A2B8-6443-897E-3F4A58036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58425"/>
              </p:ext>
            </p:extLst>
          </p:nvPr>
        </p:nvGraphicFramePr>
        <p:xfrm>
          <a:off x="9321400" y="4106612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ERROR!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4B0E84-4079-084A-B5CF-2EBE140AB435}"/>
              </a:ext>
            </a:extLst>
          </p:cNvPr>
          <p:cNvSpPr txBox="1"/>
          <p:nvPr/>
        </p:nvSpPr>
        <p:spPr>
          <a:xfrm>
            <a:off x="8737600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799A36-AF46-794F-89DB-1EE4FBBDF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71808"/>
              </p:ext>
            </p:extLst>
          </p:nvPr>
        </p:nvGraphicFramePr>
        <p:xfrm>
          <a:off x="3778389" y="4653515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np.NaN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79978-FCE5-8C42-8032-9FF09D6E6661}"/>
              </a:ext>
            </a:extLst>
          </p:cNvPr>
          <p:cNvCxnSpPr>
            <a:cxnSpLocks/>
          </p:cNvCxnSpPr>
          <p:nvPr/>
        </p:nvCxnSpPr>
        <p:spPr>
          <a:xfrm>
            <a:off x="8073368" y="5521963"/>
            <a:ext cx="124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D219214-6B58-EE4C-97A2-A2C01AED8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0795"/>
              </p:ext>
            </p:extLst>
          </p:nvPr>
        </p:nvGraphicFramePr>
        <p:xfrm>
          <a:off x="9510742" y="5332177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38.8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55B451-F348-8545-A417-5D9B57AEF106}"/>
              </a:ext>
            </a:extLst>
          </p:cNvPr>
          <p:cNvSpPr txBox="1"/>
          <p:nvPr/>
        </p:nvSpPr>
        <p:spPr>
          <a:xfrm>
            <a:off x="8348570" y="51475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3165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14378</TotalTime>
  <Words>2005</Words>
  <Application>Microsoft Macintosh PowerPoint</Application>
  <PresentationFormat>Widescreen</PresentationFormat>
  <Paragraphs>1020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Palatino Linotype</vt:lpstr>
      <vt:lpstr>Watson White Theme</vt:lpstr>
      <vt:lpstr>Data Wrangling (I): Munging, Tidy Data, and Working with Multiple Data Tables</vt:lpstr>
      <vt:lpstr>Announcements</vt:lpstr>
      <vt:lpstr>Survey Take Home Messages</vt:lpstr>
      <vt:lpstr>Next Couple of Lectures (Till Midterm)</vt:lpstr>
      <vt:lpstr>The Data LifeCycle</vt:lpstr>
      <vt:lpstr>Tables</vt:lpstr>
      <vt:lpstr>1. Select/Slicing</vt:lpstr>
      <vt:lpstr>2. Aggregate/Reduce</vt:lpstr>
      <vt:lpstr>Practical Interlude: np.nan</vt:lpstr>
      <vt:lpstr>3. Map</vt:lpstr>
      <vt:lpstr>4. Group By</vt:lpstr>
      <vt:lpstr>4. Group By</vt:lpstr>
      <vt:lpstr>4. Group By</vt:lpstr>
      <vt:lpstr>5. Group By Aggregate</vt:lpstr>
      <vt:lpstr>5. Group By Aggregate</vt:lpstr>
      <vt:lpstr>5.5 Pivot Tables (Data Cubes)</vt:lpstr>
      <vt:lpstr>5.5 Pivot Tables (Data Cubes)</vt:lpstr>
      <vt:lpstr>6. Union/Intersection/Difference</vt:lpstr>
      <vt:lpstr>7. Merge or Join</vt:lpstr>
      <vt:lpstr>7. Merge or Join (Outer or Full Join)</vt:lpstr>
      <vt:lpstr>Types of Joins</vt:lpstr>
      <vt:lpstr>7. Merge or Join (Left Join)</vt:lpstr>
      <vt:lpstr>7. Merge or Join (Right Join)</vt:lpstr>
      <vt:lpstr>Quick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293</cp:revision>
  <cp:lastPrinted>2019-09-12T20:10:05Z</cp:lastPrinted>
  <dcterms:created xsi:type="dcterms:W3CDTF">2018-02-09T16:02:53Z</dcterms:created>
  <dcterms:modified xsi:type="dcterms:W3CDTF">2019-10-03T00:29:17Z</dcterms:modified>
</cp:coreProperties>
</file>